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86" r:id="rId3"/>
    <p:sldId id="306" r:id="rId4"/>
    <p:sldId id="302" r:id="rId5"/>
    <p:sldId id="304" r:id="rId6"/>
    <p:sldId id="305" r:id="rId7"/>
    <p:sldId id="258" r:id="rId8"/>
    <p:sldId id="259" r:id="rId9"/>
    <p:sldId id="260" r:id="rId10"/>
    <p:sldId id="299" r:id="rId11"/>
    <p:sldId id="300" r:id="rId12"/>
    <p:sldId id="284" r:id="rId13"/>
    <p:sldId id="262" r:id="rId14"/>
    <p:sldId id="270" r:id="rId15"/>
    <p:sldId id="280" r:id="rId16"/>
    <p:sldId id="265" r:id="rId17"/>
    <p:sldId id="269" r:id="rId18"/>
    <p:sldId id="274" r:id="rId19"/>
    <p:sldId id="275" r:id="rId20"/>
    <p:sldId id="273" r:id="rId21"/>
    <p:sldId id="289" r:id="rId22"/>
    <p:sldId id="277" r:id="rId23"/>
    <p:sldId id="276" r:id="rId24"/>
    <p:sldId id="278" r:id="rId25"/>
    <p:sldId id="268" r:id="rId26"/>
    <p:sldId id="290" r:id="rId27"/>
    <p:sldId id="261" r:id="rId28"/>
    <p:sldId id="263" r:id="rId29"/>
    <p:sldId id="291" r:id="rId30"/>
    <p:sldId id="292" r:id="rId31"/>
    <p:sldId id="293" r:id="rId32"/>
    <p:sldId id="264" r:id="rId33"/>
    <p:sldId id="294" r:id="rId34"/>
    <p:sldId id="279" r:id="rId35"/>
    <p:sldId id="281" r:id="rId36"/>
    <p:sldId id="282" r:id="rId37"/>
    <p:sldId id="283" r:id="rId38"/>
    <p:sldId id="295" r:id="rId39"/>
    <p:sldId id="297" r:id="rId40"/>
    <p:sldId id="296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13" autoAdjust="0"/>
  </p:normalViewPr>
  <p:slideViewPr>
    <p:cSldViewPr snapToGrid="0" snapToObjects="1">
      <p:cViewPr varScale="1">
        <p:scale>
          <a:sx n="57" d="100"/>
          <a:sy n="57" d="100"/>
        </p:scale>
        <p:origin x="17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EAA6F-B549-CD45-8495-96F7A69570A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0C74-5B40-F348-A41A-1419A976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titrate oxygenation via PEEP and FiO2. </a:t>
            </a:r>
          </a:p>
          <a:p>
            <a:r>
              <a:rPr lang="en-US" dirty="0"/>
              <a:t>Ventilation via TV and RR.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</a:t>
            </a:r>
            <a:r>
              <a:rPr lang="en-US" baseline="0" dirty="0"/>
              <a:t> your target TV and maximum Pressure.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go back to case 1 – clearly a hypoxic (T1 ) respiratory failure. </a:t>
            </a:r>
          </a:p>
          <a:p>
            <a:r>
              <a:rPr lang="en-US" dirty="0"/>
              <a:t>So we decide to intubate him. We see there is an 6.0 ETT tube. When we ask why, they say it is what we have. </a:t>
            </a:r>
          </a:p>
          <a:p>
            <a:endParaRPr lang="en-US" dirty="0"/>
          </a:p>
          <a:p>
            <a:r>
              <a:rPr lang="en-US" dirty="0"/>
              <a:t>According to Berlin criterial, moderate 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ARDS is not good lung, bad lung but a spectrum of diseased lung. Think</a:t>
            </a:r>
            <a:r>
              <a:rPr lang="en-US" baseline="0" dirty="0"/>
              <a:t> of it like stroke and brain. You have diseased lung completely not participating in gas exchange and a small amount of good lung totally efficient and a good proportion acting like the </a:t>
            </a:r>
            <a:r>
              <a:rPr lang="en-US" baseline="0" dirty="0" err="1"/>
              <a:t>prenumbra</a:t>
            </a:r>
            <a:r>
              <a:rPr lang="en-US" baseline="0" dirty="0"/>
              <a:t> that could be salvageable. To do this we need to limit Ventilator induced lung injury and not shoot ourselves in the foot. </a:t>
            </a:r>
          </a:p>
          <a:p>
            <a:endParaRPr lang="en-US" baseline="0" dirty="0"/>
          </a:p>
          <a:p>
            <a:r>
              <a:rPr lang="en-US" baseline="0" dirty="0"/>
              <a:t>By following these goals, limit  ventilator-induced lung injury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1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want to keep in mind when dealing with ARDS because these parameters limit VILI.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20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Volutrauma</a:t>
            </a:r>
            <a:r>
              <a:rPr lang="en-US" baseline="0" dirty="0"/>
              <a:t> – </a:t>
            </a:r>
            <a:r>
              <a:rPr lang="en-US" baseline="0" dirty="0" err="1"/>
              <a:t>overdistension</a:t>
            </a:r>
            <a:r>
              <a:rPr lang="en-US" baseline="0" dirty="0"/>
              <a:t> – as with high TV ventilation</a:t>
            </a:r>
          </a:p>
          <a:p>
            <a:r>
              <a:rPr lang="en-US" baseline="0" dirty="0"/>
              <a:t>Barotrauma – high peak pressures </a:t>
            </a:r>
          </a:p>
          <a:p>
            <a:r>
              <a:rPr lang="en-US" baseline="0" dirty="0" err="1"/>
              <a:t>Atelectrauma</a:t>
            </a:r>
            <a:r>
              <a:rPr lang="en-US" baseline="0" dirty="0"/>
              <a:t> – opening and closing of alveoli</a:t>
            </a:r>
          </a:p>
          <a:p>
            <a:r>
              <a:rPr lang="en-US" baseline="0" dirty="0" err="1"/>
              <a:t>Biotrauma</a:t>
            </a:r>
            <a:r>
              <a:rPr lang="en-US" baseline="0" dirty="0"/>
              <a:t> – caused by </a:t>
            </a:r>
            <a:r>
              <a:rPr lang="en-US" baseline="0" dirty="0" err="1"/>
              <a:t>dyssynchrony</a:t>
            </a:r>
            <a:endParaRPr lang="en-US" baseline="0" dirty="0"/>
          </a:p>
          <a:p>
            <a:r>
              <a:rPr lang="en-US" baseline="0" dirty="0"/>
              <a:t>Oxygen toxicity – theoretical from 60% is ok, but known that excess O2 is harmful.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7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Pressure volume</a:t>
            </a:r>
            <a:r>
              <a:rPr lang="en-US" baseline="0" dirty="0"/>
              <a:t> loops of alveoli. Think of this as the Frank Starling curve of the lung.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1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 x resistance is dynamic component of breath (based on resistance of airways)</a:t>
            </a:r>
          </a:p>
          <a:p>
            <a:br>
              <a:rPr lang="en-US" dirty="0"/>
            </a:br>
            <a:r>
              <a:rPr lang="en-US" dirty="0"/>
              <a:t>Tv, compliance is representative of the state of the lung parenchyma.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2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</a:t>
            </a:r>
            <a:r>
              <a:rPr lang="en-US" baseline="0" dirty="0"/>
              <a:t> we care about this stuff?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63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do</a:t>
            </a:r>
            <a:r>
              <a:rPr lang="en-US" baseline="0" dirty="0"/>
              <a:t> we care about this stuff. Because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06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</a:t>
            </a:r>
            <a:r>
              <a:rPr lang="en-US" dirty="0" err="1"/>
              <a:t>amnemonic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AARPx3</a:t>
            </a:r>
          </a:p>
          <a:p>
            <a:r>
              <a:rPr lang="en-US" dirty="0">
                <a:sym typeface="Wingdings" panose="05000000000000000000" pitchFamily="2" charset="2"/>
              </a:rPr>
              <a:t>ARDS, Atelectasis, Restrictive lung </a:t>
            </a:r>
            <a:r>
              <a:rPr lang="en-US" dirty="0" err="1">
                <a:sym typeface="Wingdings" panose="05000000000000000000" pitchFamily="2" charset="2"/>
              </a:rPr>
              <a:t>Dz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pulm</a:t>
            </a:r>
            <a:r>
              <a:rPr lang="en-US" dirty="0">
                <a:sym typeface="Wingdings" panose="05000000000000000000" pitchFamily="2" charset="2"/>
              </a:rPr>
              <a:t> edema, </a:t>
            </a:r>
            <a:r>
              <a:rPr lang="en-US" dirty="0" err="1">
                <a:sym typeface="Wingdings" panose="05000000000000000000" pitchFamily="2" charset="2"/>
              </a:rPr>
              <a:t>Ptx</a:t>
            </a:r>
            <a:r>
              <a:rPr lang="en-US">
                <a:sym typeface="Wingdings" panose="05000000000000000000" pitchFamily="2" charset="2"/>
              </a:rPr>
              <a:t>, PEEP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9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ACUTE: every 10 increase in CO2, pH drops 0.08 or HCO3 increases by 1</a:t>
            </a:r>
          </a:p>
          <a:p>
            <a:r>
              <a:rPr lang="en-US" dirty="0"/>
              <a:t>CHRONIC: every 10 increase in CO2, pH drops 0.03 and HCO3 increases by 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82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3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Surveyed</a:t>
            </a:r>
            <a:r>
              <a:rPr lang="en-US" baseline="0" dirty="0"/>
              <a:t> residents regarding training and comfort with mechanical ventilation. </a:t>
            </a:r>
          </a:p>
          <a:p>
            <a:r>
              <a:rPr lang="en-US" baseline="0" dirty="0"/>
              <a:t>Primarily surveyed North eastern US – 312 EM residents.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0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to remember to treatment for respiratory failure is positive pressure ventilation (both invasive, noninvasive). </a:t>
            </a:r>
          </a:p>
          <a:p>
            <a:r>
              <a:rPr lang="en-US" dirty="0"/>
              <a:t>They do this, in broad strokes by decreasing WOB and restoring gas exchange by recruiting better lung and improving mechanics. </a:t>
            </a:r>
          </a:p>
          <a:p>
            <a:br>
              <a:rPr lang="en-US" dirty="0"/>
            </a:br>
            <a:r>
              <a:rPr lang="en-US" dirty="0"/>
              <a:t>There are, just like any treatment in medicine, some downsides and risks involved. </a:t>
            </a:r>
          </a:p>
          <a:p>
            <a:r>
              <a:rPr lang="en-US" dirty="0"/>
              <a:t>As you push air into the lungs, completely flip pressure gradients from normal physiology (spontaneous breathing is negative pressure system)</a:t>
            </a:r>
          </a:p>
          <a:p>
            <a:r>
              <a:rPr lang="en-US" dirty="0"/>
              <a:t>- By breathing via positive pressure, you decrease venous return (in preload dependent states (RV failure – </a:t>
            </a:r>
            <a:r>
              <a:rPr lang="en-US" dirty="0" err="1"/>
              <a:t>submassive</a:t>
            </a:r>
            <a:r>
              <a:rPr lang="en-US" dirty="0"/>
              <a:t>/massive PE, tamponade, RV failure/</a:t>
            </a:r>
            <a:r>
              <a:rPr lang="en-US" dirty="0" err="1"/>
              <a:t>pHTN</a:t>
            </a:r>
            <a:r>
              <a:rPr lang="en-US" dirty="0"/>
              <a:t> exacerbation.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are, just like any treatment in medicine, some downsides and risks involved. </a:t>
            </a:r>
          </a:p>
          <a:p>
            <a:r>
              <a:rPr lang="en-US" dirty="0"/>
              <a:t>As you push air into the lungs, completely flip pressure gradients from normal physiology (spontaneous breathing is negative pressure system)</a:t>
            </a:r>
          </a:p>
          <a:p>
            <a:r>
              <a:rPr lang="en-US" dirty="0"/>
              <a:t>- By breathing via positive pressure, you decrease venous return (in preload dependent states (RV failure – </a:t>
            </a:r>
            <a:r>
              <a:rPr lang="en-US" dirty="0" err="1"/>
              <a:t>submassive</a:t>
            </a:r>
            <a:r>
              <a:rPr lang="en-US" dirty="0"/>
              <a:t>/massive PE, tamponade, RV failure/</a:t>
            </a:r>
            <a:r>
              <a:rPr lang="en-US" dirty="0" err="1"/>
              <a:t>pHTN</a:t>
            </a:r>
            <a:r>
              <a:rPr lang="en-US" dirty="0"/>
              <a:t> exacerbation.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this as the EF of the lung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4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Inspiration is what we control during mechanical ventilation. We control the time and amount of pressures/flows involved during expiration.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when need to ensure ventilation.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Constant flow </a:t>
            </a:r>
            <a:r>
              <a:rPr lang="en-US" baseline="0" dirty="0">
                <a:sym typeface="Wingdings" panose="05000000000000000000" pitchFamily="2" charset="2"/>
              </a:rPr>
              <a:t> over certain designated time. </a:t>
            </a:r>
          </a:p>
          <a:p>
            <a:endParaRPr lang="en-US" baseline="0" dirty="0">
              <a:sym typeface="Wingdings" panose="05000000000000000000" pitchFamily="2" charset="2"/>
            </a:endParaRPr>
          </a:p>
          <a:p>
            <a:r>
              <a:rPr lang="en-US" baseline="0" dirty="0">
                <a:sym typeface="Wingdings" panose="05000000000000000000" pitchFamily="2" charset="2"/>
              </a:rPr>
              <a:t>Rise in pressure to overcome ETT and proximal airways  then see rise in pressure in linear fashion as lungs become inflated (related to compliance of lungs). Then at end of breath, if perform inspiratory hold,  resistance pressure (</a:t>
            </a:r>
            <a:r>
              <a:rPr lang="en-US" baseline="0" dirty="0" err="1">
                <a:sym typeface="Wingdings" panose="05000000000000000000" pitchFamily="2" charset="2"/>
              </a:rPr>
              <a:t>prox</a:t>
            </a:r>
            <a:r>
              <a:rPr lang="en-US" baseline="0" dirty="0">
                <a:sym typeface="Wingdings" panose="05000000000000000000" pitchFamily="2" charset="2"/>
              </a:rPr>
              <a:t> airways/ETT) becomes 0 and pressure is reflected as </a:t>
            </a:r>
            <a:r>
              <a:rPr lang="en-US" baseline="0" dirty="0" err="1">
                <a:sym typeface="Wingdings" panose="05000000000000000000" pitchFamily="2" charset="2"/>
              </a:rPr>
              <a:t>Pplat</a:t>
            </a:r>
            <a:r>
              <a:rPr lang="en-US" baseline="0" dirty="0">
                <a:sym typeface="Wingdings" panose="05000000000000000000" pitchFamily="2" charset="2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3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be cautious</a:t>
            </a:r>
            <a:r>
              <a:rPr lang="en-US" baseline="0" dirty="0"/>
              <a:t> when compliance is changing.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0C74-5B40-F348-A41A-1419A97677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8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730"/>
          <a:stretch/>
        </p:blipFill>
        <p:spPr>
          <a:xfrm>
            <a:off x="0" y="168"/>
            <a:ext cx="9143999" cy="6866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524" y="738907"/>
            <a:ext cx="6498158" cy="15701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Breath of Life: Tricks to Master Mechanical Ventilation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414" y="2301741"/>
            <a:ext cx="6498159" cy="91664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Nicholas Spartan Santavicca, MD</a:t>
            </a:r>
          </a:p>
          <a:p>
            <a:r>
              <a:rPr lang="en-US" b="1" dirty="0">
                <a:solidFill>
                  <a:schemeClr val="bg1"/>
                </a:solidFill>
              </a:rPr>
              <a:t>Emergency Medicine, Internal Medicine, Critical Care</a:t>
            </a:r>
          </a:p>
          <a:p>
            <a:r>
              <a:rPr lang="en-US" b="1" dirty="0">
                <a:solidFill>
                  <a:schemeClr val="bg1"/>
                </a:solidFill>
              </a:rPr>
              <a:t>Montefiore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41372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9066-A86B-4C92-9A7C-CB1C7E31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Pressure Ventilation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A78B-3430-4D63-9B27-1CD4D7930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does?</a:t>
            </a:r>
          </a:p>
          <a:p>
            <a:pPr lvl="1"/>
            <a:r>
              <a:rPr lang="en-US" dirty="0"/>
              <a:t>Decreases WOB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Restores gas exchange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1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4618-B5A9-424E-A704-86B76F29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Pressure Ventilation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DBAD-8323-4016-B06E-8FB83CBD6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Risks </a:t>
            </a:r>
          </a:p>
          <a:p>
            <a:pPr lvl="1"/>
            <a:r>
              <a:rPr lang="en-US" dirty="0"/>
              <a:t>Preload dependent states </a:t>
            </a:r>
          </a:p>
          <a:p>
            <a:pPr lvl="2"/>
            <a:r>
              <a:rPr lang="en-US" dirty="0"/>
              <a:t>Under-resuscitated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RV failure </a:t>
            </a:r>
          </a:p>
          <a:p>
            <a:pPr lvl="3"/>
            <a:r>
              <a:rPr lang="en-US" dirty="0"/>
              <a:t>PE, </a:t>
            </a:r>
            <a:r>
              <a:rPr lang="en-US" dirty="0" err="1"/>
              <a:t>pHTN</a:t>
            </a:r>
            <a:r>
              <a:rPr lang="en-US" dirty="0"/>
              <a:t> exacerbation, MI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Tamponade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dirty="0"/>
              <a:t>Thoracic compartment syndrome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r>
              <a:rPr lang="en-US" dirty="0"/>
              <a:t>Lung damage</a:t>
            </a:r>
          </a:p>
        </p:txBody>
      </p:sp>
    </p:spTree>
    <p:extLst>
      <p:ext uri="{BB962C8B-B14F-4D97-AF65-F5344CB8AC3E}">
        <p14:creationId xmlns:p14="http://schemas.microsoft.com/office/powerpoint/2010/main" val="34202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49274" y="1600201"/>
                <a:ext cx="7175357" cy="2013845"/>
              </a:xfrm>
            </p:spPr>
            <p:txBody>
              <a:bodyPr/>
              <a:lstStyle/>
              <a:p>
                <a:r>
                  <a:rPr lang="en-US" sz="1400" dirty="0"/>
                  <a:t>Compliance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r>
                  <a:rPr lang="en-US" sz="1100" dirty="0">
                    <a:latin typeface="Wingdings"/>
                    <a:ea typeface="Wingdings"/>
                    <a:cs typeface="Wingdings"/>
                    <a:sym typeface="Wingdings"/>
                  </a:rPr>
                  <a:t></a:t>
                </a:r>
                <a:r>
                  <a:rPr lang="en-US" sz="1600" dirty="0">
                    <a:ea typeface="Wingdings"/>
                    <a:cs typeface="Wingdings"/>
                    <a:sym typeface="Wingdings"/>
                  </a:rPr>
                  <a:t>V </a:t>
                </a:r>
                <a:r>
                  <a:rPr lang="en-US" sz="1400" dirty="0">
                    <a:ea typeface="Wingdings"/>
                    <a:cs typeface="Wingdings"/>
                    <a:sym typeface="Wingdings"/>
                  </a:rPr>
                  <a:t> </a:t>
                </a:r>
                <a:r>
                  <a:rPr lang="en-US" sz="1600" dirty="0">
                    <a:latin typeface="Wingdings"/>
                    <a:ea typeface="Wingdings"/>
                    <a:cs typeface="Wingdings"/>
                    <a:sym typeface="Wingdings"/>
                  </a:rPr>
                  <a:t></a:t>
                </a:r>
                <a:r>
                  <a:rPr lang="en-US" sz="1600" dirty="0">
                    <a:ea typeface="Wingdings"/>
                    <a:cs typeface="Wingdings"/>
                    <a:sym typeface="Wingdings"/>
                  </a:rPr>
                  <a:t>P = decreased compliance</a:t>
                </a:r>
              </a:p>
              <a:p>
                <a:pPr lvl="1"/>
                <a:endParaRPr lang="en-US" sz="1600" dirty="0">
                  <a:ea typeface="Wingdings"/>
                  <a:cs typeface="Wingdings"/>
                  <a:sym typeface="Wingdings"/>
                </a:endParaRPr>
              </a:p>
              <a:p>
                <a:pPr lvl="1"/>
                <a:r>
                  <a:rPr lang="en-US" sz="1600" dirty="0">
                    <a:latin typeface="Wingdings"/>
                    <a:ea typeface="Wingdings"/>
                    <a:cs typeface="Wingdings"/>
                    <a:sym typeface="Wingdings"/>
                  </a:rPr>
                  <a:t></a:t>
                </a:r>
                <a:r>
                  <a:rPr lang="en-US" sz="1600" dirty="0">
                    <a:ea typeface="Wingdings"/>
                    <a:cs typeface="Wingdings"/>
                    <a:sym typeface="Wingdings"/>
                  </a:rPr>
                  <a:t>V</a:t>
                </a:r>
                <a:r>
                  <a:rPr lang="en-US" sz="1400" dirty="0">
                    <a:ea typeface="Wingdings"/>
                    <a:cs typeface="Wingdings"/>
                    <a:sym typeface="Wingdings"/>
                  </a:rPr>
                  <a:t>  </a:t>
                </a:r>
                <a:r>
                  <a:rPr lang="en-US" sz="1100" dirty="0">
                    <a:latin typeface="Wingdings"/>
                    <a:ea typeface="Wingdings"/>
                    <a:cs typeface="Wingdings"/>
                    <a:sym typeface="Wingdings"/>
                  </a:rPr>
                  <a:t></a:t>
                </a:r>
                <a:r>
                  <a:rPr lang="en-US" sz="1600" dirty="0">
                    <a:ea typeface="Wingdings"/>
                    <a:cs typeface="Wingdings"/>
                    <a:sym typeface="Wingdings"/>
                  </a:rPr>
                  <a:t>P</a:t>
                </a:r>
                <a:r>
                  <a:rPr lang="en-US" sz="1400" dirty="0">
                    <a:ea typeface="Wingdings"/>
                    <a:cs typeface="Wingdings"/>
                    <a:sym typeface="Wingdings"/>
                  </a:rPr>
                  <a:t> </a:t>
                </a:r>
                <a:r>
                  <a:rPr lang="en-US" sz="1600" dirty="0">
                    <a:ea typeface="Wingdings"/>
                    <a:cs typeface="Wingdings"/>
                    <a:sym typeface="Wingdings"/>
                  </a:rPr>
                  <a:t>= increased compliance</a:t>
                </a:r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49274" y="1600201"/>
                <a:ext cx="7175357" cy="2013845"/>
              </a:xfrm>
              <a:blipFill>
                <a:blip r:embed="rId3"/>
                <a:stretch>
                  <a:fillRect l="-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937" t="6556" r="2331"/>
          <a:stretch/>
        </p:blipFill>
        <p:spPr>
          <a:xfrm>
            <a:off x="535627" y="3769715"/>
            <a:ext cx="7966477" cy="28426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75613" y="5322207"/>
            <a:ext cx="8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0615" y="4427435"/>
            <a:ext cx="84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COPD</a:t>
            </a:r>
          </a:p>
        </p:txBody>
      </p:sp>
    </p:spTree>
    <p:extLst>
      <p:ext uri="{BB962C8B-B14F-4D97-AF65-F5344CB8AC3E}">
        <p14:creationId xmlns:p14="http://schemas.microsoft.com/office/powerpoint/2010/main" val="262919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Trigger (initiates inspiration)</a:t>
            </a:r>
          </a:p>
          <a:p>
            <a:pPr lvl="1"/>
            <a:r>
              <a:rPr lang="en-US" dirty="0"/>
              <a:t>Patient effort – Assisted breath</a:t>
            </a:r>
          </a:p>
          <a:p>
            <a:pPr lvl="1"/>
            <a:r>
              <a:rPr lang="en-US" dirty="0"/>
              <a:t>Machine effort – Controlled breath</a:t>
            </a:r>
          </a:p>
          <a:p>
            <a:pPr marL="349250" lvl="1" indent="0">
              <a:buNone/>
            </a:pPr>
            <a:endParaRPr lang="en-US" dirty="0"/>
          </a:p>
          <a:p>
            <a:r>
              <a:rPr lang="en-US" dirty="0"/>
              <a:t>Target (cannot be exceeded)</a:t>
            </a:r>
          </a:p>
          <a:p>
            <a:pPr lvl="1"/>
            <a:r>
              <a:rPr lang="en-US" dirty="0"/>
              <a:t>Set flow</a:t>
            </a:r>
          </a:p>
          <a:p>
            <a:pPr lvl="1"/>
            <a:r>
              <a:rPr lang="en-US" dirty="0"/>
              <a:t>Set inspiratory pressure</a:t>
            </a:r>
          </a:p>
          <a:p>
            <a:pPr marL="349250" lvl="1" indent="0">
              <a:buNone/>
            </a:pPr>
            <a:endParaRPr lang="en-US" dirty="0"/>
          </a:p>
          <a:p>
            <a:r>
              <a:rPr lang="en-US" dirty="0"/>
              <a:t>Cycle (terminates inspiration)</a:t>
            </a:r>
          </a:p>
          <a:p>
            <a:pPr lvl="1"/>
            <a:r>
              <a:rPr lang="en-US" dirty="0"/>
              <a:t>Set volume</a:t>
            </a:r>
          </a:p>
          <a:p>
            <a:pPr lvl="1"/>
            <a:r>
              <a:rPr lang="en-US" dirty="0"/>
              <a:t>Set inspiratory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9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Purely passive</a:t>
            </a:r>
          </a:p>
          <a:p>
            <a:endParaRPr lang="en-US" dirty="0"/>
          </a:p>
          <a:p>
            <a:r>
              <a:rPr lang="en-US" dirty="0"/>
              <a:t>Based on </a:t>
            </a:r>
          </a:p>
          <a:p>
            <a:pPr lvl="1"/>
            <a:r>
              <a:rPr lang="en-US" dirty="0"/>
              <a:t>Expiratory time</a:t>
            </a:r>
          </a:p>
          <a:p>
            <a:pPr lvl="1"/>
            <a:r>
              <a:rPr lang="en-US" dirty="0"/>
              <a:t>Obstruction  </a:t>
            </a:r>
          </a:p>
          <a:p>
            <a:endParaRPr lang="en-US" dirty="0"/>
          </a:p>
          <a:p>
            <a:r>
              <a:rPr lang="en-US" dirty="0"/>
              <a:t>Can adjust based on flow and RR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201" b="7851"/>
          <a:stretch/>
        </p:blipFill>
        <p:spPr>
          <a:xfrm>
            <a:off x="4428665" y="1600201"/>
            <a:ext cx="4162886" cy="4532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199" r="24400" b="3600"/>
          <a:stretch/>
        </p:blipFill>
        <p:spPr>
          <a:xfrm>
            <a:off x="7315200" y="2782389"/>
            <a:ext cx="1276351" cy="33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0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respiratory phases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RR 15 BPM</a:t>
            </a:r>
          </a:p>
          <a:p>
            <a:r>
              <a:rPr lang="en-US" dirty="0"/>
              <a:t>Respiratory cycle = </a:t>
            </a:r>
            <a:r>
              <a:rPr lang="en-US" dirty="0" err="1"/>
              <a:t>insp</a:t>
            </a:r>
            <a:r>
              <a:rPr lang="en-US" dirty="0"/>
              <a:t> + expiratory times</a:t>
            </a:r>
          </a:p>
          <a:p>
            <a:pPr lvl="1"/>
            <a:r>
              <a:rPr lang="en-US" dirty="0"/>
              <a:t>60/15 = 4s</a:t>
            </a:r>
          </a:p>
          <a:p>
            <a:r>
              <a:rPr lang="en-US" dirty="0"/>
              <a:t>Ins time  (we set) – usually 0.8 to 1.2s</a:t>
            </a:r>
          </a:p>
          <a:p>
            <a:pPr lvl="1"/>
            <a:r>
              <a:rPr lang="en-US" dirty="0"/>
              <a:t>i.e. 1s</a:t>
            </a:r>
          </a:p>
          <a:p>
            <a:r>
              <a:rPr lang="en-US" dirty="0"/>
              <a:t>Expiration = </a:t>
            </a:r>
            <a:r>
              <a:rPr lang="en-US" dirty="0" err="1"/>
              <a:t>resp</a:t>
            </a:r>
            <a:r>
              <a:rPr lang="en-US" dirty="0"/>
              <a:t> cycle – </a:t>
            </a:r>
            <a:r>
              <a:rPr lang="en-US" dirty="0" err="1"/>
              <a:t>insp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4s – 1s = 3s</a:t>
            </a:r>
          </a:p>
        </p:txBody>
      </p:sp>
    </p:spTree>
    <p:extLst>
      <p:ext uri="{BB962C8B-B14F-4D97-AF65-F5344CB8AC3E}">
        <p14:creationId xmlns:p14="http://schemas.microsoft.com/office/powerpoint/2010/main" val="404193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Pressure cycled modes – fixed pressure at variable volumes</a:t>
            </a:r>
          </a:p>
          <a:p>
            <a:pPr lvl="1"/>
            <a:r>
              <a:rPr lang="en-US" dirty="0"/>
              <a:t>CPAP</a:t>
            </a:r>
          </a:p>
          <a:p>
            <a:pPr lvl="1"/>
            <a:r>
              <a:rPr lang="en-US" dirty="0" err="1"/>
              <a:t>BiPAP</a:t>
            </a:r>
            <a:endParaRPr lang="en-US" dirty="0"/>
          </a:p>
          <a:p>
            <a:pPr lvl="1"/>
            <a:r>
              <a:rPr lang="en-US" dirty="0"/>
              <a:t>Pressure Support</a:t>
            </a:r>
          </a:p>
          <a:p>
            <a:pPr lvl="1"/>
            <a:r>
              <a:rPr lang="en-US" dirty="0"/>
              <a:t>Assist Control (PCAC) </a:t>
            </a:r>
          </a:p>
          <a:p>
            <a:pPr marL="349250" lvl="1" indent="0">
              <a:buNone/>
            </a:pPr>
            <a:endParaRPr lang="en-US" dirty="0"/>
          </a:p>
          <a:p>
            <a:r>
              <a:rPr lang="en-US" dirty="0"/>
              <a:t>Volume cycled modes – fixed volume at variable pressures</a:t>
            </a:r>
          </a:p>
          <a:p>
            <a:pPr lvl="1"/>
            <a:r>
              <a:rPr lang="en-US" dirty="0"/>
              <a:t>Assist Control (VCAC)</a:t>
            </a:r>
          </a:p>
          <a:p>
            <a:pPr lvl="1"/>
            <a:r>
              <a:rPr lang="en-US" dirty="0"/>
              <a:t>Intermittent Mandatory Ventilation (IMV)</a:t>
            </a:r>
          </a:p>
          <a:p>
            <a:pPr lvl="1"/>
            <a:r>
              <a:rPr lang="en-US" dirty="0"/>
              <a:t>Synchronous Intermittent Mandatory Ventilation (SIMV)</a:t>
            </a:r>
          </a:p>
          <a:p>
            <a:pPr marL="349250" lvl="1" indent="0">
              <a:buNone/>
            </a:pPr>
            <a:endParaRPr lang="en-US" dirty="0"/>
          </a:p>
          <a:p>
            <a:r>
              <a:rPr lang="en-US" dirty="0"/>
              <a:t>Pressure Regulated Volume Control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9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control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set:</a:t>
            </a:r>
          </a:p>
          <a:p>
            <a:pPr lvl="1"/>
            <a:r>
              <a:rPr lang="en-US" dirty="0"/>
              <a:t>Tidal Volume, </a:t>
            </a:r>
            <a:r>
              <a:rPr lang="en-US" dirty="0" err="1"/>
              <a:t>iflow</a:t>
            </a:r>
            <a:endParaRPr lang="en-US" dirty="0"/>
          </a:p>
          <a:p>
            <a:pPr lvl="1"/>
            <a:r>
              <a:rPr lang="en-US" dirty="0"/>
              <a:t>RR</a:t>
            </a:r>
          </a:p>
          <a:p>
            <a:pPr lvl="1"/>
            <a:r>
              <a:rPr lang="en-US" dirty="0"/>
              <a:t>PEEP</a:t>
            </a:r>
          </a:p>
          <a:p>
            <a:pPr lvl="1"/>
            <a:r>
              <a:rPr lang="en-US" dirty="0"/>
              <a:t>FiO2</a:t>
            </a:r>
          </a:p>
          <a:p>
            <a:pPr lvl="1"/>
            <a:r>
              <a:rPr lang="en-US" dirty="0"/>
              <a:t>I:E (indirectly)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evaluate:</a:t>
            </a:r>
          </a:p>
          <a:p>
            <a:pPr lvl="1"/>
            <a:r>
              <a:rPr lang="en-US" dirty="0"/>
              <a:t>PIP</a:t>
            </a:r>
          </a:p>
          <a:p>
            <a:pPr lvl="1"/>
            <a:r>
              <a:rPr lang="en-US" dirty="0" err="1"/>
              <a:t>Pplat</a:t>
            </a:r>
            <a:endParaRPr lang="en-US" dirty="0"/>
          </a:p>
          <a:p>
            <a:pPr lvl="1"/>
            <a:r>
              <a:rPr lang="en-US" dirty="0"/>
              <a:t>MV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740" t="6404" r="11240" b="33810"/>
          <a:stretch/>
        </p:blipFill>
        <p:spPr>
          <a:xfrm>
            <a:off x="3807726" y="2018065"/>
            <a:ext cx="4678004" cy="3195380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28679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set:</a:t>
            </a:r>
          </a:p>
          <a:p>
            <a:pPr lvl="1"/>
            <a:r>
              <a:rPr lang="en-US" dirty="0"/>
              <a:t>PIP</a:t>
            </a:r>
          </a:p>
          <a:p>
            <a:pPr lvl="1"/>
            <a:r>
              <a:rPr lang="en-US" dirty="0"/>
              <a:t>PEEP</a:t>
            </a:r>
          </a:p>
          <a:p>
            <a:pPr lvl="1"/>
            <a:r>
              <a:rPr lang="en-US" dirty="0"/>
              <a:t>RR, Inspiratory time</a:t>
            </a:r>
          </a:p>
          <a:p>
            <a:pPr lvl="1"/>
            <a:r>
              <a:rPr lang="en-US" dirty="0"/>
              <a:t>FiO2</a:t>
            </a:r>
          </a:p>
          <a:p>
            <a:endParaRPr lang="en-US" dirty="0"/>
          </a:p>
          <a:p>
            <a:r>
              <a:rPr lang="en-US" dirty="0"/>
              <a:t>We evaluate:</a:t>
            </a:r>
          </a:p>
          <a:p>
            <a:pPr lvl="1"/>
            <a:r>
              <a:rPr lang="en-US" dirty="0"/>
              <a:t>TV</a:t>
            </a:r>
          </a:p>
          <a:p>
            <a:pPr lvl="1"/>
            <a:r>
              <a:rPr lang="en-US" dirty="0"/>
              <a:t>I:E ratio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618" t="4445" r="10549" b="2664"/>
          <a:stretch/>
        </p:blipFill>
        <p:spPr>
          <a:xfrm>
            <a:off x="4570481" y="1600200"/>
            <a:ext cx="4352117" cy="4264795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1683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vs. VC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633261"/>
              </p:ext>
            </p:extLst>
          </p:nvPr>
        </p:nvGraphicFramePr>
        <p:xfrm>
          <a:off x="300446" y="1600198"/>
          <a:ext cx="8516982" cy="297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949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Pressure Control</a:t>
                      </a:r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Volume</a:t>
                      </a:r>
                      <a:r>
                        <a:rPr lang="en-US" b="1" baseline="0" dirty="0"/>
                        <a:t> Control</a:t>
                      </a:r>
                      <a:endParaRPr lang="en-US" b="1" dirty="0"/>
                    </a:p>
                  </a:txBody>
                  <a:tcPr marL="191499" marR="1914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4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Tidal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Volume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Variable</a:t>
                      </a:r>
                      <a:endParaRPr lang="en-US" dirty="0"/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We set</a:t>
                      </a:r>
                    </a:p>
                  </a:txBody>
                  <a:tcPr marL="191499" marR="1914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94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PIP</a:t>
                      </a:r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We</a:t>
                      </a:r>
                      <a:r>
                        <a:rPr lang="en-US" baseline="0" dirty="0">
                          <a:solidFill>
                            <a:schemeClr val="accent5"/>
                          </a:solidFill>
                        </a:rPr>
                        <a:t> set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marL="191499" marR="1914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94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Pplat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We set</a:t>
                      </a:r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marL="191499" marR="1914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4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Flow</a:t>
                      </a:r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We</a:t>
                      </a:r>
                      <a:r>
                        <a:rPr lang="en-US" baseline="0" dirty="0">
                          <a:solidFill>
                            <a:schemeClr val="accent5"/>
                          </a:solidFill>
                        </a:rPr>
                        <a:t> set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marL="191499" marR="19149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Flow pattern</a:t>
                      </a:r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Decelerating</a:t>
                      </a:r>
                    </a:p>
                  </a:txBody>
                  <a:tcPr marL="191499" marR="1914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We set</a:t>
                      </a:r>
                    </a:p>
                  </a:txBody>
                  <a:tcPr marL="191499" marR="19149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91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107576"/>
            <a:ext cx="8530046" cy="1336956"/>
          </a:xfrm>
        </p:spPr>
        <p:txBody>
          <a:bodyPr/>
          <a:lstStyle/>
          <a:p>
            <a:r>
              <a:rPr lang="en-US" dirty="0"/>
              <a:t>Goals of Mechanical 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Goals of Oxygenation  (PEEP, FiO2)</a:t>
            </a:r>
          </a:p>
          <a:p>
            <a:pPr lvl="1"/>
            <a:r>
              <a:rPr lang="en-US" dirty="0"/>
              <a:t>SpO2 88 – 95%</a:t>
            </a:r>
          </a:p>
          <a:p>
            <a:pPr lvl="1"/>
            <a:r>
              <a:rPr lang="en-US" dirty="0"/>
              <a:t>PaO2 55 – 80mmHg</a:t>
            </a:r>
          </a:p>
          <a:p>
            <a:pPr lvl="1"/>
            <a:r>
              <a:rPr lang="en-US" dirty="0"/>
              <a:t>FiO2 &lt; 60%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/>
              <a:t>Goals of Ventilation (TV, RR)</a:t>
            </a:r>
          </a:p>
          <a:p>
            <a:pPr lvl="1"/>
            <a:r>
              <a:rPr lang="en-US" dirty="0"/>
              <a:t>6 – 8cc/kg IBW</a:t>
            </a:r>
          </a:p>
          <a:p>
            <a:pPr lvl="1"/>
            <a:r>
              <a:rPr lang="en-US" dirty="0"/>
              <a:t>pH ~ 7.25 – 7.3</a:t>
            </a:r>
          </a:p>
          <a:p>
            <a:pPr lvl="1"/>
            <a:endParaRPr lang="en-US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/>
              <a:t>Goals of Mechanics</a:t>
            </a:r>
          </a:p>
          <a:p>
            <a:pPr lvl="1"/>
            <a:r>
              <a:rPr lang="en-US" dirty="0"/>
              <a:t>Driving pressure (DP) &lt; 14cm H2O</a:t>
            </a:r>
          </a:p>
          <a:p>
            <a:pPr lvl="1"/>
            <a:r>
              <a:rPr lang="en-US" dirty="0" err="1"/>
              <a:t>Pplat</a:t>
            </a:r>
            <a:r>
              <a:rPr lang="en-US" dirty="0"/>
              <a:t> &lt; 30cm H20</a:t>
            </a:r>
          </a:p>
          <a:p>
            <a:pPr lvl="1"/>
            <a:r>
              <a:rPr lang="en-US" dirty="0"/>
              <a:t>PIP &lt; 40cm H2O if possible</a:t>
            </a:r>
          </a:p>
          <a:p>
            <a:pPr lvl="1"/>
            <a:r>
              <a:rPr lang="en-US" dirty="0"/>
              <a:t>Synchronous flow loops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0623" r="19828" b="5740"/>
          <a:stretch/>
        </p:blipFill>
        <p:spPr>
          <a:xfrm>
            <a:off x="4086109" y="3200399"/>
            <a:ext cx="4505442" cy="770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085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PRVC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0257" y="1444532"/>
            <a:ext cx="3928662" cy="466412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Uses minimal pressure to achieve set volume</a:t>
            </a:r>
          </a:p>
          <a:p>
            <a:pPr lvl="1"/>
            <a:r>
              <a:rPr lang="en-US" dirty="0"/>
              <a:t>Adapts, varies pressures due to changing compliance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Tries to adapt to changing resistance, compliance</a:t>
            </a:r>
          </a:p>
          <a:p>
            <a:pPr lvl="1"/>
            <a:r>
              <a:rPr lang="en-US" dirty="0"/>
              <a:t>More comfortable </a:t>
            </a:r>
          </a:p>
          <a:p>
            <a:endParaRPr lang="en-US" dirty="0"/>
          </a:p>
          <a:p>
            <a:r>
              <a:rPr lang="en-US" dirty="0"/>
              <a:t>Decelerating flow pattern</a:t>
            </a:r>
          </a:p>
          <a:p>
            <a:pPr lvl="1"/>
            <a:r>
              <a:rPr lang="en-US" dirty="0"/>
              <a:t>Can receive high inspiratory flows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Harmful </a:t>
            </a:r>
            <a:r>
              <a:rPr lang="en-US" dirty="0"/>
              <a:t>when agitated, </a:t>
            </a:r>
            <a:r>
              <a:rPr lang="en-US" dirty="0" err="1"/>
              <a:t>dyssynchrony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Thinks patient doing more work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670" t="3428" r="1913" b="4171"/>
          <a:stretch/>
        </p:blipFill>
        <p:spPr>
          <a:xfrm>
            <a:off x="4148919" y="1884888"/>
            <a:ext cx="4819744" cy="3340962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56378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42yo F p/w 3 days of worsening cough and SOB </a:t>
            </a:r>
          </a:p>
          <a:p>
            <a:endParaRPr lang="en-US" dirty="0"/>
          </a:p>
          <a:p>
            <a:r>
              <a:rPr lang="en-US" dirty="0"/>
              <a:t>RR 38 and 82% on RA</a:t>
            </a:r>
          </a:p>
          <a:p>
            <a:endParaRPr lang="en-US" dirty="0"/>
          </a:p>
          <a:p>
            <a:r>
              <a:rPr lang="en-US" dirty="0"/>
              <a:t>Intubated with 6.0 ETT</a:t>
            </a:r>
          </a:p>
          <a:p>
            <a:endParaRPr lang="en-US" dirty="0"/>
          </a:p>
          <a:p>
            <a:r>
              <a:rPr lang="en-US" dirty="0"/>
              <a:t>ABG 7.32 / 48 / 156 on 100 % FiO2 </a:t>
            </a:r>
          </a:p>
        </p:txBody>
      </p:sp>
    </p:spTree>
    <p:extLst>
      <p:ext uri="{BB962C8B-B14F-4D97-AF65-F5344CB8AC3E}">
        <p14:creationId xmlns:p14="http://schemas.microsoft.com/office/powerpoint/2010/main" val="376604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1308"/>
            <a:ext cx="9185128" cy="69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9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107576"/>
            <a:ext cx="8360228" cy="1336956"/>
          </a:xfrm>
        </p:spPr>
        <p:txBody>
          <a:bodyPr/>
          <a:lstStyle/>
          <a:p>
            <a:r>
              <a:rPr lang="en-US" dirty="0"/>
              <a:t>Goals of Mechanical 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Goals of Oxygenation</a:t>
            </a:r>
          </a:p>
          <a:p>
            <a:pPr lvl="1"/>
            <a:r>
              <a:rPr lang="en-US" dirty="0"/>
              <a:t>SpO2 88 – 95%</a:t>
            </a:r>
          </a:p>
          <a:p>
            <a:pPr lvl="1"/>
            <a:r>
              <a:rPr lang="en-US" dirty="0"/>
              <a:t>PaO2 55 – 80mmHg</a:t>
            </a:r>
          </a:p>
          <a:p>
            <a:pPr lvl="1"/>
            <a:r>
              <a:rPr lang="en-US" dirty="0"/>
              <a:t>FiO2 &lt; 60%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Goals of Ventilation</a:t>
            </a:r>
          </a:p>
          <a:p>
            <a:pPr lvl="1"/>
            <a:r>
              <a:rPr lang="en-US" dirty="0"/>
              <a:t>6 – 8cc/kg IBW</a:t>
            </a:r>
          </a:p>
          <a:p>
            <a:pPr lvl="1"/>
            <a:r>
              <a:rPr lang="en-US" dirty="0"/>
              <a:t>pH 7.25 – 7.3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Goals of Mechanics</a:t>
            </a:r>
          </a:p>
          <a:p>
            <a:pPr lvl="1"/>
            <a:r>
              <a:rPr lang="en-US" dirty="0"/>
              <a:t>Driving pressure (DP) &lt; 14cm H2O</a:t>
            </a:r>
          </a:p>
          <a:p>
            <a:pPr lvl="1"/>
            <a:r>
              <a:rPr lang="en-US" dirty="0" err="1"/>
              <a:t>Pplat</a:t>
            </a:r>
            <a:r>
              <a:rPr lang="en-US" dirty="0"/>
              <a:t> &lt; 30cm H20</a:t>
            </a:r>
          </a:p>
          <a:p>
            <a:pPr lvl="1"/>
            <a:r>
              <a:rPr lang="en-US" dirty="0"/>
              <a:t>PIP &lt; 40cm H2O if possible</a:t>
            </a:r>
          </a:p>
          <a:p>
            <a:pPr lvl="1"/>
            <a:r>
              <a:rPr lang="en-US" dirty="0"/>
              <a:t>Synchronous flow loops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65" y="3140494"/>
            <a:ext cx="452972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2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145" r="12949"/>
          <a:stretch/>
        </p:blipFill>
        <p:spPr>
          <a:xfrm>
            <a:off x="0" y="-28574"/>
            <a:ext cx="9144000" cy="68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2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7852" y="776054"/>
            <a:ext cx="5891258" cy="5151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56756" y="429456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Atelectotrauma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5704" y="2443739"/>
            <a:ext cx="112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Barotrauma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8449" y="1458485"/>
            <a:ext cx="1036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Volutrauma</a:t>
            </a:r>
          </a:p>
        </p:txBody>
      </p:sp>
    </p:spTree>
    <p:extLst>
      <p:ext uri="{BB962C8B-B14F-4D97-AF65-F5344CB8AC3E}">
        <p14:creationId xmlns:p14="http://schemas.microsoft.com/office/powerpoint/2010/main" val="416586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PRVC 400 / 15 / 5 / 40</a:t>
            </a:r>
          </a:p>
          <a:p>
            <a:r>
              <a:rPr lang="en-US" dirty="0"/>
              <a:t>Called to room due to vent alarm</a:t>
            </a:r>
          </a:p>
          <a:p>
            <a:r>
              <a:rPr lang="en-US" dirty="0"/>
              <a:t>PIP continued to be 45</a:t>
            </a:r>
          </a:p>
          <a:p>
            <a:r>
              <a:rPr lang="en-US" dirty="0"/>
              <a:t>What else do you want to know?</a:t>
            </a:r>
          </a:p>
          <a:p>
            <a:pPr lvl="1"/>
            <a:r>
              <a:rPr lang="en-US" dirty="0" err="1"/>
              <a:t>Pplat</a:t>
            </a:r>
            <a:r>
              <a:rPr lang="en-US" dirty="0"/>
              <a:t> is 26</a:t>
            </a:r>
          </a:p>
          <a:p>
            <a:r>
              <a:rPr lang="en-US" dirty="0"/>
              <a:t>What does this mean?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879" t="3320" r="5573" b="16333"/>
          <a:stretch/>
        </p:blipFill>
        <p:spPr>
          <a:xfrm>
            <a:off x="4697361" y="1753628"/>
            <a:ext cx="3894190" cy="4036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47173" y="2211946"/>
            <a:ext cx="4343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97670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&gt; </a:t>
            </a:r>
            <a:r>
              <a:rPr lang="en-US" dirty="0" err="1"/>
              <a:t>Pplat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055" y="2255462"/>
            <a:ext cx="4381666" cy="3682340"/>
          </a:xfrm>
        </p:spPr>
        <p:txBody>
          <a:bodyPr>
            <a:normAutofit/>
          </a:bodyPr>
          <a:lstStyle/>
          <a:p>
            <a:r>
              <a:rPr lang="en-US" sz="1400" dirty="0"/>
              <a:t>ΔP = Driving pressure = </a:t>
            </a:r>
            <a:r>
              <a:rPr lang="en-US" sz="1400" dirty="0" err="1"/>
              <a:t>Pplat</a:t>
            </a:r>
            <a:r>
              <a:rPr lang="en-US" sz="1400" dirty="0"/>
              <a:t> – PEEP </a:t>
            </a:r>
          </a:p>
          <a:p>
            <a:endParaRPr lang="en-US" sz="1400" dirty="0"/>
          </a:p>
          <a:p>
            <a:r>
              <a:rPr lang="en-US" sz="1400" dirty="0"/>
              <a:t>ΔP = (Flow x resistance) + (TV/Compliance)</a:t>
            </a:r>
          </a:p>
          <a:p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619" t="8386" r="1703" b="2297"/>
          <a:stretch/>
        </p:blipFill>
        <p:spPr>
          <a:xfrm>
            <a:off x="4374830" y="2047496"/>
            <a:ext cx="4769170" cy="2897995"/>
          </a:xfr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0598" y="3373384"/>
            <a:ext cx="1447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sng" dirty="0"/>
              <a:t>Resistance pressure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4971" y="3373384"/>
            <a:ext cx="1205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sng" dirty="0"/>
              <a:t>Elastic pressure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9101" y="3633253"/>
            <a:ext cx="1569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ETT, proximal airways</a:t>
            </a:r>
          </a:p>
        </p:txBody>
      </p:sp>
    </p:spTree>
    <p:extLst>
      <p:ext uri="{BB962C8B-B14F-4D97-AF65-F5344CB8AC3E}">
        <p14:creationId xmlns:p14="http://schemas.microsoft.com/office/powerpoint/2010/main" val="2627783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&gt; Plateau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dirty="0">
                <a:sym typeface="Wingdings"/>
              </a:rPr>
              <a:t> resistance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/>
              <a:t>ΔP = (Flow x resistance) + (TV/Compliance)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ΔP = (Flow x resistance) </a:t>
            </a:r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44880" y="2860046"/>
            <a:ext cx="2200303" cy="663351"/>
          </a:xfrm>
          <a:prstGeom prst="mathMultiply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199" t="2475" r="1912" b="2678"/>
          <a:stretch/>
        </p:blipFill>
        <p:spPr>
          <a:xfrm>
            <a:off x="4389755" y="2216562"/>
            <a:ext cx="4552008" cy="2718124"/>
          </a:xfrm>
          <a:ln>
            <a:solidFill>
              <a:srgbClr val="0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r="2162" b="5478"/>
          <a:stretch/>
        </p:blipFill>
        <p:spPr>
          <a:xfrm>
            <a:off x="5169290" y="5015583"/>
            <a:ext cx="2928152" cy="12081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500758" y="6223732"/>
            <a:ext cx="232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Poiseuille’s</a:t>
            </a:r>
            <a:r>
              <a:rPr lang="en-US" dirty="0"/>
              <a:t> Law</a:t>
            </a:r>
          </a:p>
        </p:txBody>
      </p:sp>
    </p:spTree>
    <p:extLst>
      <p:ext uri="{BB962C8B-B14F-4D97-AF65-F5344CB8AC3E}">
        <p14:creationId xmlns:p14="http://schemas.microsoft.com/office/powerpoint/2010/main" val="30190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&gt; </a:t>
            </a:r>
            <a:r>
              <a:rPr lang="en-US" dirty="0" err="1"/>
              <a:t>Pplat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Size of ETT</a:t>
            </a:r>
          </a:p>
          <a:p>
            <a:pPr lvl="1"/>
            <a:r>
              <a:rPr lang="en-US" dirty="0"/>
              <a:t>Consider tube exchange</a:t>
            </a:r>
          </a:p>
          <a:p>
            <a:pPr marL="349250" lvl="1" indent="0">
              <a:buNone/>
            </a:pPr>
            <a:endParaRPr lang="en-US" dirty="0"/>
          </a:p>
          <a:p>
            <a:r>
              <a:rPr lang="en-US" dirty="0"/>
              <a:t>Obstruction (mucus plug, biting tube, kink)</a:t>
            </a:r>
          </a:p>
          <a:p>
            <a:pPr lvl="1"/>
            <a:r>
              <a:rPr lang="en-US" dirty="0"/>
              <a:t>Suction</a:t>
            </a:r>
          </a:p>
          <a:p>
            <a:pPr lvl="1"/>
            <a:r>
              <a:rPr lang="en-US" dirty="0"/>
              <a:t>Bronchoscopy?</a:t>
            </a:r>
          </a:p>
          <a:p>
            <a:pPr lvl="1"/>
            <a:r>
              <a:rPr lang="en-US" dirty="0"/>
              <a:t>Increase PEEP – blowout</a:t>
            </a:r>
          </a:p>
          <a:p>
            <a:pPr lvl="1"/>
            <a:r>
              <a:rPr lang="en-US" dirty="0"/>
              <a:t>Pull the tube!?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Bronchospasm</a:t>
            </a:r>
          </a:p>
          <a:p>
            <a:pPr lvl="1"/>
            <a:r>
              <a:rPr lang="en-US" dirty="0"/>
              <a:t>bronchodilators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9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PIP, </a:t>
            </a:r>
            <a:r>
              <a:rPr lang="en-US" dirty="0" err="1"/>
              <a:t>Pplat</a:t>
            </a:r>
            <a:r>
              <a:rPr lang="en-US" dirty="0"/>
              <a:t> relationship</a:t>
            </a:r>
          </a:p>
          <a:p>
            <a:pPr lvl="1"/>
            <a:r>
              <a:rPr lang="en-US" dirty="0"/>
              <a:t>PIP &gt; </a:t>
            </a:r>
            <a:r>
              <a:rPr lang="en-US" dirty="0" err="1"/>
              <a:t>Pplat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think obstruction, increased resistance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PIP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≈ </a:t>
            </a:r>
            <a:r>
              <a:rPr lang="en-US" dirty="0" err="1">
                <a:sym typeface="Wingdings" panose="05000000000000000000" pitchFamily="2" charset="2"/>
              </a:rPr>
              <a:t>Pplat</a:t>
            </a:r>
            <a:r>
              <a:rPr lang="en-US" dirty="0">
                <a:sym typeface="Wingdings" panose="05000000000000000000" pitchFamily="2" charset="2"/>
              </a:rPr>
              <a:t>  think worsening compliance, stiffer lungs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Look at wave forms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Exhalation curve should return to baseline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Inhalation pressures should be linear or flat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86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43" y="107576"/>
            <a:ext cx="8042276" cy="1336956"/>
          </a:xfrm>
        </p:spPr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Exchange tube to 8.0 ETT</a:t>
            </a:r>
          </a:p>
          <a:p>
            <a:endParaRPr lang="en-US" dirty="0"/>
          </a:p>
          <a:p>
            <a:r>
              <a:rPr lang="en-US" dirty="0"/>
              <a:t>1hr later, called into room due vent alarm again</a:t>
            </a:r>
          </a:p>
          <a:p>
            <a:endParaRPr lang="en-US" dirty="0"/>
          </a:p>
          <a:p>
            <a:r>
              <a:rPr lang="en-US" dirty="0"/>
              <a:t>What else you want to know?</a:t>
            </a:r>
          </a:p>
          <a:p>
            <a:pPr lvl="1"/>
            <a:r>
              <a:rPr lang="en-US" dirty="0" err="1"/>
              <a:t>Pplat</a:t>
            </a:r>
            <a:r>
              <a:rPr lang="en-US" dirty="0"/>
              <a:t> 35</a:t>
            </a:r>
          </a:p>
          <a:p>
            <a:r>
              <a:rPr lang="en-US" dirty="0"/>
              <a:t>What does this mean?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988" t="3320" r="5573" b="16333"/>
          <a:stretch/>
        </p:blipFill>
        <p:spPr>
          <a:xfrm>
            <a:off x="4389755" y="1729761"/>
            <a:ext cx="3953182" cy="4213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481895" y="2141620"/>
            <a:ext cx="48301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6777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</a:t>
            </a:r>
            <a:r>
              <a:rPr lang="en-US" b="1" dirty="0">
                <a:latin typeface="Times New Roman" panose="02020603050405020304" pitchFamily="18" charset="0"/>
                <a:ea typeface="Wingdings"/>
                <a:cs typeface="Wingdings"/>
                <a:sym typeface="Wingdings"/>
              </a:rPr>
              <a:t>≈</a:t>
            </a:r>
            <a:r>
              <a:rPr lang="en-US" dirty="0"/>
              <a:t> Plateau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12954" y="1600201"/>
            <a:ext cx="4169145" cy="4343400"/>
          </a:xfrm>
        </p:spPr>
        <p:txBody>
          <a:bodyPr>
            <a:normAutofit/>
          </a:bodyPr>
          <a:lstStyle/>
          <a:p>
            <a:r>
              <a:rPr lang="en-US" dirty="0">
                <a:ea typeface="Wingdings"/>
                <a:cs typeface="Wingdings"/>
                <a:sym typeface="Wingdings"/>
              </a:rPr>
              <a:t> PIP </a:t>
            </a:r>
            <a:r>
              <a:rPr lang="en-US" b="1" dirty="0">
                <a:latin typeface="Times New Roman" panose="02020603050405020304" pitchFamily="18" charset="0"/>
                <a:ea typeface="Wingdings"/>
                <a:cs typeface="Wingdings"/>
                <a:sym typeface="Wingdings"/>
              </a:rPr>
              <a:t>≈</a:t>
            </a:r>
            <a:r>
              <a:rPr lang="en-US" dirty="0">
                <a:latin typeface="Times New Roman" panose="02020603050405020304" pitchFamily="18" charset="0"/>
                <a:ea typeface="Wingdings"/>
                <a:cs typeface="Wingdings"/>
                <a:sym typeface="Wingdings"/>
              </a:rPr>
              <a:t> </a:t>
            </a:r>
            <a:r>
              <a:rPr lang="en-US" dirty="0" err="1">
                <a:ea typeface="Wingdings"/>
                <a:cs typeface="Wingdings"/>
                <a:sym typeface="Wingdings"/>
              </a:rPr>
              <a:t>Pplat</a:t>
            </a:r>
            <a:r>
              <a:rPr lang="en-US" dirty="0">
                <a:ea typeface="Wingdings"/>
                <a:cs typeface="Wingdings"/>
                <a:sym typeface="Wingdings"/>
              </a:rPr>
              <a:t> (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dirty="0">
                <a:sym typeface="Wingdings"/>
              </a:rPr>
              <a:t> compliance)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/>
              <a:t>P = (Flow x resistance) + (TV / Compliance)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ΔP = (TV / Compliance) </a:t>
            </a:r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1120964" y="2529348"/>
            <a:ext cx="2200303" cy="603217"/>
          </a:xfrm>
          <a:prstGeom prst="mathMultiply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199" t="2475" r="1912" b="2678"/>
          <a:stretch/>
        </p:blipFill>
        <p:spPr>
          <a:xfrm>
            <a:off x="4582100" y="1600201"/>
            <a:ext cx="4009451" cy="2394149"/>
          </a:xfr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2937" t="2935" r="562" b="1531"/>
          <a:stretch/>
        </p:blipFill>
        <p:spPr>
          <a:xfrm>
            <a:off x="4582100" y="3994350"/>
            <a:ext cx="4009451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02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and Plateau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4384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PIP ~ </a:t>
            </a:r>
            <a:r>
              <a:rPr lang="en-US" dirty="0" err="1"/>
              <a:t>Pplat</a:t>
            </a:r>
            <a:endParaRPr lang="en-US" dirty="0"/>
          </a:p>
          <a:p>
            <a:pPr lvl="1"/>
            <a:r>
              <a:rPr lang="en-US" dirty="0"/>
              <a:t>ARDS, ALI</a:t>
            </a:r>
          </a:p>
          <a:p>
            <a:pPr lvl="2"/>
            <a:r>
              <a:rPr lang="en-US" dirty="0"/>
              <a:t>Consider adjuvant treatments </a:t>
            </a:r>
          </a:p>
          <a:p>
            <a:endParaRPr lang="en-US" dirty="0"/>
          </a:p>
          <a:p>
            <a:pPr lvl="1"/>
            <a:r>
              <a:rPr lang="en-US" dirty="0"/>
              <a:t>Pulmonary edema</a:t>
            </a:r>
          </a:p>
          <a:p>
            <a:endParaRPr lang="en-US" dirty="0"/>
          </a:p>
          <a:p>
            <a:pPr lvl="1"/>
            <a:r>
              <a:rPr lang="en-US" dirty="0"/>
              <a:t>Pneumothorax</a:t>
            </a:r>
          </a:p>
          <a:p>
            <a:pPr lvl="2"/>
            <a:r>
              <a:rPr lang="en-US" dirty="0"/>
              <a:t>Get your US, XR</a:t>
            </a:r>
          </a:p>
          <a:p>
            <a:endParaRPr lang="en-US" dirty="0"/>
          </a:p>
          <a:p>
            <a:pPr lvl="1"/>
            <a:r>
              <a:rPr lang="en-US" dirty="0"/>
              <a:t>Atelectasis</a:t>
            </a:r>
          </a:p>
          <a:p>
            <a:pPr lvl="2"/>
            <a:r>
              <a:rPr lang="en-US" dirty="0"/>
              <a:t>Recruitment maneuver, consider bronchoscopy</a:t>
            </a:r>
          </a:p>
          <a:p>
            <a:endParaRPr lang="en-US" dirty="0"/>
          </a:p>
          <a:p>
            <a:pPr lvl="1"/>
            <a:r>
              <a:rPr lang="en-US" dirty="0"/>
              <a:t>Restrictive lung disease </a:t>
            </a:r>
            <a:r>
              <a:rPr lang="en-US" dirty="0" err="1"/>
              <a:t>disease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Auto-PEEP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94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63 </a:t>
            </a:r>
            <a:r>
              <a:rPr lang="en-US" dirty="0" err="1"/>
              <a:t>yo</a:t>
            </a:r>
            <a:r>
              <a:rPr lang="en-US" dirty="0"/>
              <a:t> M </a:t>
            </a:r>
            <a:r>
              <a:rPr lang="en-US" dirty="0" err="1"/>
              <a:t>hx</a:t>
            </a:r>
            <a:r>
              <a:rPr lang="en-US" dirty="0"/>
              <a:t> COPD on 3L home O2 p/w worsening shortness of breath</a:t>
            </a:r>
          </a:p>
          <a:p>
            <a:endParaRPr lang="en-US" dirty="0"/>
          </a:p>
          <a:p>
            <a:r>
              <a:rPr lang="en-US" dirty="0"/>
              <a:t>Intubated</a:t>
            </a:r>
          </a:p>
          <a:p>
            <a:r>
              <a:rPr lang="en-US" dirty="0"/>
              <a:t>VCAC 450 / 30 / 5 / 60</a:t>
            </a:r>
          </a:p>
          <a:p>
            <a:endParaRPr lang="en-US" dirty="0"/>
          </a:p>
          <a:p>
            <a:r>
              <a:rPr lang="en-US" dirty="0"/>
              <a:t>Called to room for hypotension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76443"/>
          <a:stretch/>
        </p:blipFill>
        <p:spPr>
          <a:xfrm>
            <a:off x="4995053" y="1918404"/>
            <a:ext cx="1384239" cy="3268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957"/>
          <a:stretch/>
        </p:blipFill>
        <p:spPr>
          <a:xfrm>
            <a:off x="6379292" y="1918404"/>
            <a:ext cx="2212259" cy="3268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0616" y="2072147"/>
            <a:ext cx="47573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1219" y="2626000"/>
            <a:ext cx="26368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92553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trapping, Auto PEEP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1194" y="1600201"/>
            <a:ext cx="4177488" cy="4343400"/>
          </a:xfrm>
        </p:spPr>
        <p:txBody>
          <a:bodyPr>
            <a:normAutofit/>
          </a:bodyPr>
          <a:lstStyle/>
          <a:p>
            <a:r>
              <a:rPr lang="en-US" dirty="0"/>
              <a:t>Buildup of residual volume</a:t>
            </a:r>
          </a:p>
          <a:p>
            <a:pPr lvl="1"/>
            <a:r>
              <a:rPr lang="en-US" dirty="0"/>
              <a:t>Intrinsic physiology (COPD, bronchospasm)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Short expiratory times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triggering, </a:t>
            </a:r>
            <a:r>
              <a:rPr lang="en-US" dirty="0" err="1"/>
              <a:t>dyssynchony</a:t>
            </a:r>
            <a:endParaRPr lang="en-US" dirty="0"/>
          </a:p>
          <a:p>
            <a:pPr marL="0" lvl="2" indent="0">
              <a:spcBef>
                <a:spcPts val="1600"/>
              </a:spcBef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49250" lvl="2" indent="-349250">
              <a:spcBef>
                <a:spcPts val="1600"/>
              </a:spcBef>
            </a:pPr>
            <a:r>
              <a:rPr lang="en-US" dirty="0">
                <a:sym typeface="Wingdings" panose="05000000000000000000" pitchFamily="2" charset="2"/>
              </a:rPr>
              <a:t> intrathoracic pressure 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thoracic compartment syndrome</a:t>
            </a:r>
          </a:p>
          <a:p>
            <a:pPr marL="282575" lvl="2" indent="0">
              <a:spcBef>
                <a:spcPts val="1600"/>
              </a:spcBef>
              <a:buNone/>
            </a:pPr>
            <a:endParaRPr lang="en-US" dirty="0">
              <a:solidFill>
                <a:schemeClr val="accent6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301" b="3811"/>
          <a:stretch/>
        </p:blipFill>
        <p:spPr>
          <a:xfrm>
            <a:off x="4550192" y="1814052"/>
            <a:ext cx="4041359" cy="3915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190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Auto PEEP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Perform end inspiratory hold</a:t>
            </a:r>
          </a:p>
          <a:p>
            <a:endParaRPr lang="en-US" dirty="0"/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Shortening Insp Time (</a:t>
            </a:r>
            <a:r>
              <a:rPr lang="en-US" dirty="0" err="1"/>
              <a:t>inc</a:t>
            </a:r>
            <a:r>
              <a:rPr lang="en-US" dirty="0"/>
              <a:t> flow)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r>
              <a:rPr lang="en-US" dirty="0"/>
              <a:t>Lengthening </a:t>
            </a:r>
            <a:r>
              <a:rPr lang="en-US" dirty="0" err="1"/>
              <a:t>Exp</a:t>
            </a:r>
            <a:r>
              <a:rPr lang="en-US" dirty="0"/>
              <a:t> Time (decrease RR)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Bronchodilators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Sedation, pain?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1388" y="2441614"/>
            <a:ext cx="3840162" cy="26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01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45 minutes later, called back to room</a:t>
            </a:r>
          </a:p>
          <a:p>
            <a:endParaRPr lang="en-US" dirty="0"/>
          </a:p>
          <a:p>
            <a:r>
              <a:rPr lang="en-US" dirty="0"/>
              <a:t>Patient increasing WOB</a:t>
            </a:r>
          </a:p>
          <a:p>
            <a:endParaRPr lang="en-US" dirty="0"/>
          </a:p>
          <a:p>
            <a:r>
              <a:rPr lang="en-US" dirty="0"/>
              <a:t>Dyssynchronous</a:t>
            </a:r>
          </a:p>
        </p:txBody>
      </p:sp>
    </p:spTree>
    <p:extLst>
      <p:ext uri="{BB962C8B-B14F-4D97-AF65-F5344CB8AC3E}">
        <p14:creationId xmlns:p14="http://schemas.microsoft.com/office/powerpoint/2010/main" val="1963765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Scalloping, sucking down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Seen in volume control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Patient wants</a:t>
            </a:r>
          </a:p>
          <a:p>
            <a:pPr lvl="1"/>
            <a:r>
              <a:rPr lang="en-US" dirty="0"/>
              <a:t>Higher flow</a:t>
            </a:r>
          </a:p>
          <a:p>
            <a:pPr lvl="1"/>
            <a:r>
              <a:rPr lang="en-US" dirty="0"/>
              <a:t>Higher volumes</a:t>
            </a:r>
          </a:p>
          <a:p>
            <a:pPr marL="349250" lvl="1" indent="0">
              <a:buNone/>
            </a:pPr>
            <a:endParaRPr lang="en-US" dirty="0"/>
          </a:p>
          <a:p>
            <a:r>
              <a:rPr lang="en-US" dirty="0"/>
              <a:t>Increased WOB</a:t>
            </a:r>
          </a:p>
          <a:p>
            <a:endParaRPr lang="en-US" dirty="0"/>
          </a:p>
          <a:p>
            <a:r>
              <a:rPr lang="en-US" dirty="0"/>
              <a:t>Treat by:</a:t>
            </a:r>
          </a:p>
          <a:p>
            <a:pPr lvl="1"/>
            <a:r>
              <a:rPr lang="en-US" dirty="0"/>
              <a:t>Increasing flow </a:t>
            </a:r>
          </a:p>
          <a:p>
            <a:pPr lvl="1"/>
            <a:r>
              <a:rPr lang="en-US" dirty="0"/>
              <a:t>Increasing TV</a:t>
            </a:r>
          </a:p>
          <a:p>
            <a:pPr lvl="1"/>
            <a:r>
              <a:rPr lang="en-US" dirty="0"/>
              <a:t>Switch to PC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0413" y="1966954"/>
            <a:ext cx="4382744" cy="3609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1962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 scalloping, suck down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 by:</a:t>
            </a:r>
          </a:p>
          <a:p>
            <a:pPr lvl="1"/>
            <a:r>
              <a:rPr lang="en-US" dirty="0"/>
              <a:t>Increasing flow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Increasing TV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Switch to PC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0413" y="1966954"/>
            <a:ext cx="4382744" cy="3609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8780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PIP, </a:t>
            </a:r>
            <a:r>
              <a:rPr lang="en-US" dirty="0" err="1"/>
              <a:t>Pplat</a:t>
            </a:r>
            <a:r>
              <a:rPr lang="en-US" dirty="0"/>
              <a:t> relationship</a:t>
            </a:r>
          </a:p>
          <a:p>
            <a:pPr lvl="1"/>
            <a:r>
              <a:rPr lang="en-US" dirty="0"/>
              <a:t>PIP &gt; </a:t>
            </a:r>
            <a:r>
              <a:rPr lang="en-US" dirty="0" err="1"/>
              <a:t>Pplat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think obstruction, increased resistance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PIP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≈ </a:t>
            </a:r>
            <a:r>
              <a:rPr lang="en-US" dirty="0" err="1">
                <a:sym typeface="Wingdings" panose="05000000000000000000" pitchFamily="2" charset="2"/>
              </a:rPr>
              <a:t>Pplat</a:t>
            </a:r>
            <a:r>
              <a:rPr lang="en-US" dirty="0">
                <a:sym typeface="Wingdings" panose="05000000000000000000" pitchFamily="2" charset="2"/>
              </a:rPr>
              <a:t>  think worsening compliance, stiffer lungs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Look at wave forms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Exhalation curve should return to baseline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Inhalation pressures should be linear or flat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6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42yo F p/w 3 days of worsening cough and SOB </a:t>
            </a:r>
          </a:p>
          <a:p>
            <a:endParaRPr lang="en-US" dirty="0"/>
          </a:p>
          <a:p>
            <a:r>
              <a:rPr lang="en-US" dirty="0"/>
              <a:t>RR 38 and 82% on RA</a:t>
            </a:r>
          </a:p>
          <a:p>
            <a:endParaRPr lang="en-US" dirty="0"/>
          </a:p>
          <a:p>
            <a:r>
              <a:rPr lang="en-US" dirty="0"/>
              <a:t>On HFNC, RR 32, 88% and increased WOB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89" t="720" r="4801" b="712"/>
          <a:stretch/>
        </p:blipFill>
        <p:spPr>
          <a:xfrm>
            <a:off x="4570413" y="1600201"/>
            <a:ext cx="3887787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9478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107576"/>
            <a:ext cx="8530046" cy="1336956"/>
          </a:xfrm>
        </p:spPr>
        <p:txBody>
          <a:bodyPr/>
          <a:lstStyle/>
          <a:p>
            <a:r>
              <a:rPr lang="en-US" dirty="0"/>
              <a:t>Goals of Mechanical 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Goals of Oxygenation</a:t>
            </a:r>
          </a:p>
          <a:p>
            <a:pPr lvl="1"/>
            <a:r>
              <a:rPr lang="en-US" dirty="0"/>
              <a:t>SpO2 88 – 95%</a:t>
            </a:r>
          </a:p>
          <a:p>
            <a:pPr lvl="1"/>
            <a:r>
              <a:rPr lang="en-US" dirty="0"/>
              <a:t>PaO2 55 – 80mmHg</a:t>
            </a:r>
          </a:p>
          <a:p>
            <a:pPr lvl="1"/>
            <a:r>
              <a:rPr lang="en-US" dirty="0"/>
              <a:t>FiO2 &lt; 60%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Goals of Ventilation</a:t>
            </a:r>
          </a:p>
          <a:p>
            <a:pPr lvl="1"/>
            <a:r>
              <a:rPr lang="en-US" dirty="0"/>
              <a:t>6 – 8cc/kg IBW</a:t>
            </a:r>
          </a:p>
          <a:p>
            <a:pPr lvl="1"/>
            <a:r>
              <a:rPr lang="en-US" dirty="0"/>
              <a:t>pH ~ 7.25 – 7.3</a:t>
            </a:r>
          </a:p>
          <a:p>
            <a:pPr lvl="1"/>
            <a:endParaRPr lang="en-US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Goals of Mechanics</a:t>
            </a:r>
          </a:p>
          <a:p>
            <a:pPr lvl="1"/>
            <a:r>
              <a:rPr lang="en-US" dirty="0"/>
              <a:t>Driving pressure (DP) &lt; 14cm H2O</a:t>
            </a:r>
          </a:p>
          <a:p>
            <a:pPr lvl="1"/>
            <a:r>
              <a:rPr lang="en-US" dirty="0" err="1"/>
              <a:t>Pplat</a:t>
            </a:r>
            <a:r>
              <a:rPr lang="en-US" dirty="0"/>
              <a:t> &lt; 30cm H20</a:t>
            </a:r>
          </a:p>
          <a:p>
            <a:pPr lvl="1"/>
            <a:r>
              <a:rPr lang="en-US" dirty="0"/>
              <a:t>PIP &lt; 40cm H2O if possible</a:t>
            </a:r>
          </a:p>
          <a:p>
            <a:pPr lvl="1"/>
            <a:r>
              <a:rPr lang="en-US" dirty="0"/>
              <a:t>Synchronous flow loops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0623" r="19828" b="5740"/>
          <a:stretch/>
        </p:blipFill>
        <p:spPr>
          <a:xfrm>
            <a:off x="3675834" y="3200399"/>
            <a:ext cx="4505442" cy="770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160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Questions?????</a:t>
            </a:r>
          </a:p>
        </p:txBody>
      </p:sp>
    </p:spTree>
    <p:extLst>
      <p:ext uri="{BB962C8B-B14F-4D97-AF65-F5344CB8AC3E}">
        <p14:creationId xmlns:p14="http://schemas.microsoft.com/office/powerpoint/2010/main" val="252045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63 </a:t>
            </a:r>
            <a:r>
              <a:rPr lang="en-US" dirty="0" err="1"/>
              <a:t>yo</a:t>
            </a:r>
            <a:r>
              <a:rPr lang="en-US" dirty="0"/>
              <a:t> M </a:t>
            </a:r>
            <a:r>
              <a:rPr lang="en-US" dirty="0" err="1"/>
              <a:t>hx</a:t>
            </a:r>
            <a:r>
              <a:rPr lang="en-US" dirty="0"/>
              <a:t> COPD on 3L home O2 p/w worsening shortness of breath</a:t>
            </a:r>
          </a:p>
          <a:p>
            <a:endParaRPr lang="en-US" dirty="0"/>
          </a:p>
          <a:p>
            <a:r>
              <a:rPr lang="en-US" dirty="0"/>
              <a:t>Drowsy, RR 34, no air movement throughout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ABG 7.12 / &gt;100 / 75</a:t>
            </a:r>
          </a:p>
          <a:p>
            <a:endParaRPr lang="en-US" dirty="0"/>
          </a:p>
          <a:p>
            <a:r>
              <a:rPr lang="en-US" dirty="0"/>
              <a:t>Tried on </a:t>
            </a:r>
            <a:r>
              <a:rPr lang="en-US" dirty="0" err="1"/>
              <a:t>BiPAP</a:t>
            </a:r>
            <a:r>
              <a:rPr lang="en-US" dirty="0"/>
              <a:t> for 30 min without improvement</a:t>
            </a:r>
          </a:p>
        </p:txBody>
      </p:sp>
    </p:spTree>
    <p:extLst>
      <p:ext uri="{BB962C8B-B14F-4D97-AF65-F5344CB8AC3E}">
        <p14:creationId xmlns:p14="http://schemas.microsoft.com/office/powerpoint/2010/main" val="198789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5277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73yo M </a:t>
            </a:r>
            <a:r>
              <a:rPr lang="en-US" dirty="0" err="1"/>
              <a:t>hx</a:t>
            </a:r>
            <a:r>
              <a:rPr lang="en-US" dirty="0"/>
              <a:t> COPD p/w shortness of breath after running out of meds x 2 weeks </a:t>
            </a:r>
          </a:p>
          <a:p>
            <a:endParaRPr lang="en-US" dirty="0"/>
          </a:p>
          <a:p>
            <a:r>
              <a:rPr lang="en-US" dirty="0"/>
              <a:t>RR 30, O2 sat 88% on 2L</a:t>
            </a:r>
          </a:p>
          <a:p>
            <a:endParaRPr lang="en-US" dirty="0"/>
          </a:p>
          <a:p>
            <a:r>
              <a:rPr lang="en-US" dirty="0"/>
              <a:t>Diminished breath sounds throughout</a:t>
            </a:r>
          </a:p>
          <a:p>
            <a:endParaRPr lang="en-US" dirty="0"/>
          </a:p>
          <a:p>
            <a:r>
              <a:rPr lang="en-US" dirty="0"/>
              <a:t>7.32 / 87 / 69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20498471">
            <a:off x="1440745" y="1546497"/>
            <a:ext cx="6259336" cy="317507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Do Not Intubate</a:t>
            </a:r>
          </a:p>
        </p:txBody>
      </p:sp>
    </p:spTree>
    <p:extLst>
      <p:ext uri="{BB962C8B-B14F-4D97-AF65-F5344CB8AC3E}">
        <p14:creationId xmlns:p14="http://schemas.microsoft.com/office/powerpoint/2010/main" val="25658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6" y="194165"/>
            <a:ext cx="7318373" cy="11637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&gt; 85% had &lt; 5 hours education in past year</a:t>
            </a:r>
          </a:p>
          <a:p>
            <a:endParaRPr lang="en-US" dirty="0"/>
          </a:p>
          <a:p>
            <a:r>
              <a:rPr lang="en-US" dirty="0"/>
              <a:t>90%  &gt; 1 intubated patient / month</a:t>
            </a:r>
          </a:p>
          <a:p>
            <a:pPr lvl="1"/>
            <a:r>
              <a:rPr lang="en-US" dirty="0"/>
              <a:t>60% &gt; 4 patients / month</a:t>
            </a:r>
          </a:p>
          <a:p>
            <a:endParaRPr lang="en-US" dirty="0"/>
          </a:p>
          <a:p>
            <a:r>
              <a:rPr lang="en-US" dirty="0"/>
              <a:t>&gt;40% do not feel comfortable</a:t>
            </a:r>
          </a:p>
          <a:p>
            <a:endParaRPr lang="en-US" dirty="0"/>
          </a:p>
          <a:p>
            <a:r>
              <a:rPr lang="en-US" dirty="0"/>
              <a:t>&gt;75% by RT</a:t>
            </a:r>
          </a:p>
        </p:txBody>
      </p:sp>
    </p:spTree>
    <p:extLst>
      <p:ext uri="{BB962C8B-B14F-4D97-AF65-F5344CB8AC3E}">
        <p14:creationId xmlns:p14="http://schemas.microsoft.com/office/powerpoint/2010/main" val="397626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Failure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1 (hypoxic)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4591" y="2347415"/>
            <a:ext cx="4155163" cy="4027228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V/Q mismatch</a:t>
            </a:r>
          </a:p>
          <a:p>
            <a:pPr marL="349250" lvl="1" indent="0">
              <a:buNone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/>
            <a:r>
              <a:rPr lang="en-US" dirty="0"/>
              <a:t>Low barometric pressure (Mt. Everest)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FiO2 (Scuba diving, space)</a:t>
            </a:r>
          </a:p>
          <a:p>
            <a:pPr marL="349250" lvl="1" indent="0">
              <a:buNone/>
            </a:pPr>
            <a:endParaRPr lang="en-US" dirty="0"/>
          </a:p>
          <a:p>
            <a:pPr lvl="1"/>
            <a:r>
              <a:rPr lang="en-US" dirty="0"/>
              <a:t>Diffusion impairment (ILD, IPF)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Alveolar hypoventilation (Baltimore)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177" t="2090" r="1984" b="1982"/>
          <a:stretch/>
        </p:blipFill>
        <p:spPr>
          <a:xfrm>
            <a:off x="4389754" y="2347415"/>
            <a:ext cx="4406768" cy="2847556"/>
          </a:xfr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08002" y="3955838"/>
            <a:ext cx="81702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Shunt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6895" y="3955838"/>
            <a:ext cx="1148688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Dead Space</a:t>
            </a:r>
          </a:p>
        </p:txBody>
      </p:sp>
    </p:spTree>
    <p:extLst>
      <p:ext uri="{BB962C8B-B14F-4D97-AF65-F5344CB8AC3E}">
        <p14:creationId xmlns:p14="http://schemas.microsoft.com/office/powerpoint/2010/main" val="9730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2 (hypercapnic)</a:t>
            </a:r>
          </a:p>
          <a:p>
            <a:pPr lvl="1"/>
            <a:r>
              <a:rPr lang="en-US" dirty="0"/>
              <a:t>Hypoventilation (Baltimore)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Increased dead space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Increased CO2 production</a:t>
            </a:r>
          </a:p>
          <a:p>
            <a:pPr marL="349250" lvl="1" indent="0">
              <a:buNone/>
            </a:pPr>
            <a:endParaRPr lang="en-US" dirty="0"/>
          </a:p>
          <a:p>
            <a:r>
              <a:rPr lang="en-US" dirty="0"/>
              <a:t>Type 3 (mixed)</a:t>
            </a:r>
          </a:p>
        </p:txBody>
      </p:sp>
    </p:spTree>
    <p:extLst>
      <p:ext uri="{BB962C8B-B14F-4D97-AF65-F5344CB8AC3E}">
        <p14:creationId xmlns:p14="http://schemas.microsoft.com/office/powerpoint/2010/main" val="602175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1081</TotalTime>
  <Words>1832</Words>
  <Application>Microsoft Office PowerPoint</Application>
  <PresentationFormat>On-screen Show (4:3)</PresentationFormat>
  <Paragraphs>441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Cambria Math</vt:lpstr>
      <vt:lpstr>News Gothic MT</vt:lpstr>
      <vt:lpstr>Times New Roman</vt:lpstr>
      <vt:lpstr>Wingdings</vt:lpstr>
      <vt:lpstr>Wingdings 2</vt:lpstr>
      <vt:lpstr>Breeze</vt:lpstr>
      <vt:lpstr>Breath of Life: Tricks to Master Mechanical Ventilation</vt:lpstr>
      <vt:lpstr>Goals of Mechanical Ventilation</vt:lpstr>
      <vt:lpstr>Remember…</vt:lpstr>
      <vt:lpstr>Case 1</vt:lpstr>
      <vt:lpstr>Case 2</vt:lpstr>
      <vt:lpstr>Case 3</vt:lpstr>
      <vt:lpstr>PowerPoint Presentation</vt:lpstr>
      <vt:lpstr>Respiratory Failure</vt:lpstr>
      <vt:lpstr>Respiratory Failure</vt:lpstr>
      <vt:lpstr>Positive Pressure Ventilation</vt:lpstr>
      <vt:lpstr>Positive Pressure Ventilation</vt:lpstr>
      <vt:lpstr>Compliance</vt:lpstr>
      <vt:lpstr>Inspiration </vt:lpstr>
      <vt:lpstr>Expiration</vt:lpstr>
      <vt:lpstr>Example of respiratory phases</vt:lpstr>
      <vt:lpstr>Types of breathing</vt:lpstr>
      <vt:lpstr>Volume control </vt:lpstr>
      <vt:lpstr>Pressure Control</vt:lpstr>
      <vt:lpstr>PC vs. VC</vt:lpstr>
      <vt:lpstr>PRVC</vt:lpstr>
      <vt:lpstr>Case 1</vt:lpstr>
      <vt:lpstr>PowerPoint Presentation</vt:lpstr>
      <vt:lpstr>Goals of Mechanical Ventilation</vt:lpstr>
      <vt:lpstr>PowerPoint Presentation</vt:lpstr>
      <vt:lpstr>PowerPoint Presentation</vt:lpstr>
      <vt:lpstr>Case 1</vt:lpstr>
      <vt:lpstr>PIP &gt; Pplat</vt:lpstr>
      <vt:lpstr>Peak &gt; Plateau</vt:lpstr>
      <vt:lpstr>PIP &gt; Pplat</vt:lpstr>
      <vt:lpstr>Case 1</vt:lpstr>
      <vt:lpstr>Peak ≈ Plateau</vt:lpstr>
      <vt:lpstr>Peak and Plateau</vt:lpstr>
      <vt:lpstr>Case 2</vt:lpstr>
      <vt:lpstr>Air trapping, Auto PEEP</vt:lpstr>
      <vt:lpstr>Combating Auto PEEP</vt:lpstr>
      <vt:lpstr>Case 2</vt:lpstr>
      <vt:lpstr>Scalloping, sucking down</vt:lpstr>
      <vt:lpstr>Treat scalloping, suck down</vt:lpstr>
      <vt:lpstr>Remember…</vt:lpstr>
      <vt:lpstr>Goals of Mechanical Ventilation</vt:lpstr>
      <vt:lpstr>Thank You!!!</vt:lpstr>
    </vt:vector>
  </TitlesOfParts>
  <Company>UMEM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Breath of Life: Tricks to Master Mechanical Ventilation</dc:title>
  <dc:creator>UMEM Admin</dc:creator>
  <cp:lastModifiedBy>Nicholas Santavicca</cp:lastModifiedBy>
  <cp:revision>65</cp:revision>
  <dcterms:created xsi:type="dcterms:W3CDTF">2017-03-07T16:47:07Z</dcterms:created>
  <dcterms:modified xsi:type="dcterms:W3CDTF">2017-07-17T14:19:39Z</dcterms:modified>
</cp:coreProperties>
</file>